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Lovelo" charset="1" panose="02000000000000000000"/>
      <p:regular r:id="rId20"/>
    </p:embeddedFont>
    <p:embeddedFont>
      <p:font typeface="DM Sans Bold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Open Sauce Heavy" charset="1" panose="00000A00000000000000"/>
      <p:regular r:id="rId23"/>
    </p:embeddedFont>
    <p:embeddedFont>
      <p:font typeface="DM Sans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Open Sauce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VAGLoSW5AbA.mp4" Type="http://schemas.openxmlformats.org/officeDocument/2006/relationships/video"/><Relationship Id="rId5" Target="../media/VAGLoSW5AbA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9.jpeg" Type="http://schemas.openxmlformats.org/officeDocument/2006/relationships/image"/><Relationship Id="rId9" Target="../media/image4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-9010" b="-9928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94000"/>
          </a:blip>
          <a:srcRect l="44" t="0" r="44" b="1403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59702" y="446270"/>
            <a:ext cx="12746399" cy="987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61"/>
              </a:lnSpc>
            </a:pPr>
            <a:r>
              <a:rPr lang="en-US" sz="6972" spc="1220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WOMEN IN DATA DATATHON</a:t>
            </a:r>
          </a:p>
          <a:p>
            <a:pPr algn="l">
              <a:lnSpc>
                <a:spcPts val="9761"/>
              </a:lnSpc>
            </a:pPr>
            <a:r>
              <a:rPr lang="en-US" sz="6972" spc="1492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2025</a:t>
            </a:r>
          </a:p>
          <a:p>
            <a:pPr algn="l">
              <a:lnSpc>
                <a:spcPts val="9761"/>
              </a:lnSpc>
            </a:pPr>
          </a:p>
          <a:p>
            <a:pPr algn="l">
              <a:lnSpc>
                <a:spcPts val="9761"/>
              </a:lnSpc>
            </a:pPr>
          </a:p>
          <a:p>
            <a:pPr algn="l">
              <a:lnSpc>
                <a:spcPts val="9761"/>
              </a:lnSpc>
            </a:pPr>
            <a:r>
              <a:rPr lang="en-US" b="true" sz="6972" spc="149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TEAM DATANOVA</a:t>
            </a:r>
          </a:p>
          <a:p>
            <a:pPr algn="l">
              <a:lnSpc>
                <a:spcPts val="9761"/>
              </a:lnSpc>
            </a:pPr>
          </a:p>
          <a:p>
            <a:pPr algn="l">
              <a:lnSpc>
                <a:spcPts val="9761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48" r="-67193" b="-757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69415" y="2906339"/>
            <a:ext cx="3621144" cy="6895280"/>
          </a:xfrm>
          <a:custGeom>
            <a:avLst/>
            <a:gdLst/>
            <a:ahLst/>
            <a:cxnLst/>
            <a:rect r="r" b="b" t="t" l="l"/>
            <a:pathLst>
              <a:path h="6895280" w="3621144">
                <a:moveTo>
                  <a:pt x="0" y="0"/>
                </a:moveTo>
                <a:lnTo>
                  <a:pt x="3621144" y="0"/>
                </a:lnTo>
                <a:lnTo>
                  <a:pt x="3621144" y="6895280"/>
                </a:lnTo>
                <a:lnTo>
                  <a:pt x="0" y="6895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54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8329" y="358135"/>
            <a:ext cx="11074704" cy="94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DFAD7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KEY FINDINGS AND 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81846" y="1590859"/>
            <a:ext cx="4596283" cy="10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</a:t>
            </a:r>
            <a:r>
              <a:rPr lang="en-US" b="true" sz="30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utomated Satellite Risk </a:t>
            </a:r>
            <a:r>
              <a:rPr lang="en-US" b="true" sz="3099">
                <a:solidFill>
                  <a:srgbClr val="EABD7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Warnings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" r="0" b="-184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4540" y="503542"/>
            <a:ext cx="15189286" cy="94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SOLUTION HIGHLIGHTS - </a:t>
            </a:r>
            <a:r>
              <a:rPr lang="en-US" b="true" sz="5523">
                <a:solidFill>
                  <a:srgbClr val="EABD7C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ORBITSHIELD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779250"/>
            <a:ext cx="18288000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OrbitShield turns orbital data into simple, actionable intelligence, making space safety transparent, scalable, and accessible to everyone, from satellite operators to policy makers.</a:t>
            </a:r>
          </a:p>
        </p:txBody>
      </p:sp>
      <p:sp>
        <p:nvSpPr>
          <p:cNvPr name="TextBox 6" id="6"/>
          <p:cNvSpPr txBox="true"/>
          <p:nvPr/>
        </p:nvSpPr>
        <p:spPr>
          <a:xfrm rot="-34314">
            <a:off x="686038" y="3285292"/>
            <a:ext cx="7912361" cy="264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Uniqueness</a:t>
            </a:r>
          </a:p>
          <a:p>
            <a:pPr algn="l">
              <a:lnSpc>
                <a:spcPts val="2809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Combines geospatial clustering, ML forecasting, and explainable alerts.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Translates orbital risk into human-readable recommendations.</a:t>
            </a:r>
          </a:p>
          <a:p>
            <a:pPr algn="l">
              <a:lnSpc>
                <a:spcPts val="280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483405" y="3390024"/>
            <a:ext cx="7930304" cy="244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D8C7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 &amp; Future Impact</a:t>
            </a:r>
          </a:p>
          <a:p>
            <a:pPr algn="l">
              <a:lnSpc>
                <a:spcPts val="4199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Ready for real-time orbital feeds and mega-constellations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Flexible framework for global adoption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73622" y="6111875"/>
            <a:ext cx="7536427" cy="314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AD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Accessibility</a:t>
            </a:r>
          </a:p>
          <a:p>
            <a:pPr algn="l">
              <a:lnSpc>
                <a:spcPts val="4199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Simplifies orbital mechanics into dashboards + plain-language alerts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Accessible to operators, policy makers, educators, and students through open-source data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483405" y="6288087"/>
            <a:ext cx="7300527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D3FF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Ethical Contribution</a:t>
            </a:r>
          </a:p>
          <a:p>
            <a:pPr algn="l">
              <a:lnSpc>
                <a:spcPts val="4199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transparent, explainable models (see why risk is high)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Advances responsible space sustainability beyond technical teams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33" r="0" b="-2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3876" y="2658875"/>
            <a:ext cx="841378" cy="8413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1609" y="923925"/>
            <a:ext cx="14262653" cy="94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DFAD7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RECOMMENDATIONS AND NEXT STEPS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52042" y="2611250"/>
            <a:ext cx="10599415" cy="13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1"/>
              </a:lnSpc>
              <a:spcBef>
                <a:spcPct val="0"/>
              </a:spcBef>
            </a:pPr>
            <a:r>
              <a:rPr lang="en-US" sz="25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 the dashboard to view objects’ positions, how many times an object was seen at a certain time and how fast each of these objects were moving.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01753" y="4261038"/>
            <a:ext cx="841378" cy="8413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13399" y="2766867"/>
            <a:ext cx="618086" cy="61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1"/>
              </a:lnSpc>
              <a:spcBef>
                <a:spcPct val="0"/>
              </a:spcBef>
            </a:pPr>
            <a:r>
              <a:rPr lang="en-US" b="true" sz="3607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3399" y="4369030"/>
            <a:ext cx="618086" cy="61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1"/>
              </a:lnSpc>
              <a:spcBef>
                <a:spcPct val="0"/>
              </a:spcBef>
            </a:pPr>
            <a:r>
              <a:rPr lang="en-US" b="true" sz="3607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2042" y="4213413"/>
            <a:ext cx="10599415" cy="86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1"/>
              </a:lnSpc>
              <a:spcBef>
                <a:spcPct val="0"/>
              </a:spcBef>
            </a:pPr>
            <a:r>
              <a:rPr lang="en-US" sz="25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 the alerts provided to determine which objects are in danger of colliding and adjust the objects’ trajectory accordingly.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13876" y="5856872"/>
            <a:ext cx="841378" cy="84137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ABD7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25522" y="5964864"/>
            <a:ext cx="618086" cy="61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1"/>
              </a:lnSpc>
              <a:spcBef>
                <a:spcPct val="0"/>
              </a:spcBef>
            </a:pPr>
            <a:r>
              <a:rPr lang="en-US" b="true" sz="3607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64165" y="5809247"/>
            <a:ext cx="10599415" cy="13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1"/>
              </a:lnSpc>
              <a:spcBef>
                <a:spcPct val="0"/>
              </a:spcBef>
            </a:pPr>
            <a:r>
              <a:rPr lang="en-US" sz="25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Perform machine learning modelling to predict the speed of the objects to help determine which ones will move slowly or quickly to aid with object coordination.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26000" y="7452707"/>
            <a:ext cx="841378" cy="841378"/>
            <a:chOff x="0" y="0"/>
            <a:chExt cx="1121837" cy="112183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121837" cy="112183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ABD7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48861" y="175739"/>
              <a:ext cx="824115" cy="713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6"/>
                </a:lnSpc>
                <a:spcBef>
                  <a:spcPct val="0"/>
                </a:spcBef>
              </a:pPr>
              <a:r>
                <a:rPr lang="en-US" b="true" sz="3275">
                  <a:solidFill>
                    <a:srgbClr val="DFAD7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04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976289" y="7405082"/>
            <a:ext cx="10599415" cy="13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1"/>
              </a:lnSpc>
              <a:spcBef>
                <a:spcPct val="0"/>
              </a:spcBef>
            </a:pPr>
            <a:r>
              <a:rPr lang="en-US" sz="253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 Elset datasets to perform further analysis to determine which satellites are decaying or likely to become debris soon to aid astronauts with debris management.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829485"/>
            <a:ext cx="3314015" cy="33140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1535145">
              <a:off x="-57079" y="-57079"/>
              <a:ext cx="926958" cy="926958"/>
            </a:xfrm>
            <a:custGeom>
              <a:avLst/>
              <a:gdLst/>
              <a:ahLst/>
              <a:cxnLst/>
              <a:rect r="r" b="b" t="t" l="l"/>
              <a:pathLst>
                <a:path h="926958" w="926958">
                  <a:moveTo>
                    <a:pt x="287970" y="96931"/>
                  </a:moveTo>
                  <a:cubicBezTo>
                    <a:pt x="85531" y="193861"/>
                    <a:pt x="0" y="436548"/>
                    <a:pt x="96931" y="638988"/>
                  </a:cubicBezTo>
                  <a:cubicBezTo>
                    <a:pt x="193861" y="841427"/>
                    <a:pt x="436548" y="926958"/>
                    <a:pt x="638988" y="830027"/>
                  </a:cubicBezTo>
                  <a:cubicBezTo>
                    <a:pt x="841427" y="733097"/>
                    <a:pt x="926958" y="490410"/>
                    <a:pt x="830027" y="287970"/>
                  </a:cubicBezTo>
                  <a:cubicBezTo>
                    <a:pt x="733097" y="85531"/>
                    <a:pt x="490410" y="0"/>
                    <a:pt x="287970" y="96931"/>
                  </a:cubicBezTo>
                  <a:close/>
                </a:path>
              </a:pathLst>
            </a:custGeom>
            <a:blipFill>
              <a:blip r:embed="rId3"/>
              <a:stretch>
                <a:fillRect l="-19565" t="0" r="-19565" b="0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883943"/>
            <a:ext cx="5439015" cy="94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DFAD7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9428" y="2635222"/>
            <a:ext cx="8994460" cy="4737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213" indent="-321607" lvl="1">
              <a:lnSpc>
                <a:spcPts val="4170"/>
              </a:lnSpc>
              <a:buFont typeface="Arial"/>
              <a:buChar char="•"/>
            </a:pPr>
            <a:r>
              <a:rPr lang="en-US" b="true" sz="2979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Efficient object management is critical in mitigating collision risk and ensuring that objects are following their intended trajectories. </a:t>
            </a:r>
          </a:p>
          <a:p>
            <a:pPr algn="l">
              <a:lnSpc>
                <a:spcPts val="4170"/>
              </a:lnSpc>
            </a:pPr>
          </a:p>
          <a:p>
            <a:pPr algn="l" marL="643213" indent="-321607" lvl="1">
              <a:lnSpc>
                <a:spcPts val="4170"/>
              </a:lnSpc>
              <a:buFont typeface="Arial"/>
              <a:buChar char="•"/>
            </a:pPr>
            <a:r>
              <a:rPr lang="en-US" b="true" sz="2979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Our dashboard and alerts will aid astronauts with both of these objectives, thereby fostering a safer environment and enhancing space situational awareness.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83888" y="5782836"/>
            <a:ext cx="3314015" cy="331401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8434" t="0" r="-18434" b="0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3316978" y="3603293"/>
            <a:ext cx="3314015" cy="331401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976" t="0" r="-24976" b="0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590387" y="-621643"/>
            <a:ext cx="3314015" cy="331401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6630993" y="1028700"/>
            <a:ext cx="3314015" cy="331401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-1446362">
              <a:off x="-56229" y="-56229"/>
              <a:ext cx="925258" cy="925258"/>
            </a:xfrm>
            <a:custGeom>
              <a:avLst/>
              <a:gdLst/>
              <a:ahLst/>
              <a:cxnLst/>
              <a:rect r="r" b="b" t="t" l="l"/>
              <a:pathLst>
                <a:path h="925258" w="925258">
                  <a:moveTo>
                    <a:pt x="628614" y="91671"/>
                  </a:moveTo>
                  <a:cubicBezTo>
                    <a:pt x="423739" y="0"/>
                    <a:pt x="183341" y="91770"/>
                    <a:pt x="91671" y="296644"/>
                  </a:cubicBezTo>
                  <a:cubicBezTo>
                    <a:pt x="0" y="501519"/>
                    <a:pt x="91770" y="741917"/>
                    <a:pt x="296644" y="833587"/>
                  </a:cubicBezTo>
                  <a:cubicBezTo>
                    <a:pt x="501519" y="925258"/>
                    <a:pt x="741917" y="833488"/>
                    <a:pt x="833587" y="628614"/>
                  </a:cubicBezTo>
                  <a:cubicBezTo>
                    <a:pt x="925258" y="423739"/>
                    <a:pt x="833488" y="183341"/>
                    <a:pt x="628614" y="91671"/>
                  </a:cubicBezTo>
                  <a:close/>
                </a:path>
              </a:pathLst>
            </a:custGeom>
            <a:blipFill>
              <a:blip r:embed="rId7"/>
              <a:stretch>
                <a:fillRect l="-24812" t="0" r="-24812" b="0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7120269" y="5417368"/>
            <a:ext cx="3314015" cy="331401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5470" t="0" r="-35470" b="0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-1737562">
            <a:off x="13587179" y="7601293"/>
            <a:ext cx="3314015" cy="331401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23439" t="0" r="-23439" b="0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7" t="0" r="0" b="-223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07731" y="1200150"/>
            <a:ext cx="7751569" cy="439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30"/>
              </a:lnSpc>
            </a:pPr>
            <a:r>
              <a:rPr lang="en-US" b="true" sz="15715">
                <a:solidFill>
                  <a:srgbClr val="DFAD7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505262" y="6595699"/>
            <a:ext cx="273773" cy="273773"/>
          </a:xfrm>
          <a:custGeom>
            <a:avLst/>
            <a:gdLst/>
            <a:ahLst/>
            <a:cxnLst/>
            <a:rect r="r" b="b" t="t" l="l"/>
            <a:pathLst>
              <a:path h="273773" w="273773">
                <a:moveTo>
                  <a:pt x="0" y="0"/>
                </a:moveTo>
                <a:lnTo>
                  <a:pt x="273772" y="0"/>
                </a:lnTo>
                <a:lnTo>
                  <a:pt x="273772" y="273773"/>
                </a:lnTo>
                <a:lnTo>
                  <a:pt x="0" y="27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9689" y="3629717"/>
            <a:ext cx="3027565" cy="30275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-84000">
              <a:off x="-5362" y="-5362"/>
              <a:ext cx="823525" cy="823525"/>
            </a:xfrm>
            <a:custGeom>
              <a:avLst/>
              <a:gdLst/>
              <a:ahLst/>
              <a:cxnLst/>
              <a:rect r="r" b="b" t="t" l="l"/>
              <a:pathLst>
                <a:path h="823525" w="823525">
                  <a:moveTo>
                    <a:pt x="421691" y="5483"/>
                  </a:moveTo>
                  <a:cubicBezTo>
                    <a:pt x="197310" y="0"/>
                    <a:pt x="10967" y="177451"/>
                    <a:pt x="5483" y="401833"/>
                  </a:cubicBezTo>
                  <a:cubicBezTo>
                    <a:pt x="0" y="626214"/>
                    <a:pt x="177451" y="812557"/>
                    <a:pt x="401833" y="818041"/>
                  </a:cubicBezTo>
                  <a:cubicBezTo>
                    <a:pt x="626214" y="823524"/>
                    <a:pt x="812557" y="646073"/>
                    <a:pt x="818041" y="421691"/>
                  </a:cubicBezTo>
                  <a:cubicBezTo>
                    <a:pt x="823524" y="197310"/>
                    <a:pt x="646073" y="10967"/>
                    <a:pt x="421691" y="5483"/>
                  </a:cubicBezTo>
                  <a:close/>
                </a:path>
              </a:pathLst>
            </a:custGeom>
            <a:blipFill>
              <a:blip r:embed="rId3"/>
              <a:stretch>
                <a:fillRect l="-8673" t="-9496" r="-2369" b="-38740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516589" y="3629717"/>
            <a:ext cx="3027565" cy="3027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333" r="0" b="-7333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81098" y="3696860"/>
            <a:ext cx="3027565" cy="30275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6489" t="-20951" r="-8006" b="-31709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4231735" y="3629717"/>
            <a:ext cx="3027565" cy="30275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177" r="0" b="-3177"/>
              </a:stretch>
            </a:blipFill>
            <a:ln w="38100" cap="sq">
              <a:solidFill>
                <a:srgbClr val="EABD7C"/>
              </a:solidFill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4265771" y="1653686"/>
            <a:ext cx="9754852" cy="94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DFAD7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MEET OUR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4780" y="7777219"/>
            <a:ext cx="314826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Applied Analytics and Machine Learning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658930" y="8181079"/>
            <a:ext cx="3027565" cy="9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Analytics Engineering  and Data Visualization</a:t>
            </a:r>
          </a:p>
          <a:p>
            <a:pPr algn="ctr">
              <a:lnSpc>
                <a:spcPts val="19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17614" y="7777219"/>
            <a:ext cx="302756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Industrial Engineering and Data Visualization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8160" y="6953026"/>
            <a:ext cx="4313440" cy="5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Kamayani Rai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75922" y="6909725"/>
            <a:ext cx="4313440" cy="117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Kundana Rasi Tadikonda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13684" y="6941243"/>
            <a:ext cx="4313440" cy="5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Julia Davis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33361" y="6953026"/>
            <a:ext cx="4313440" cy="5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  <a:spcBef>
                <a:spcPct val="0"/>
              </a:spcBef>
            </a:pPr>
            <a:r>
              <a:rPr lang="en-US" b="true" sz="3409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Kimberley Gillette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31735" y="7777219"/>
            <a:ext cx="3027565" cy="95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Science and Machine Learning</a:t>
            </a:r>
          </a:p>
          <a:p>
            <a:pPr algn="ctr">
              <a:lnSpc>
                <a:spcPts val="195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" r="0" b="-184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3246" y="6529855"/>
            <a:ext cx="12081508" cy="11915388"/>
          </a:xfrm>
          <a:custGeom>
            <a:avLst/>
            <a:gdLst/>
            <a:ahLst/>
            <a:cxnLst/>
            <a:rect r="r" b="b" t="t" l="l"/>
            <a:pathLst>
              <a:path h="11915388" w="12081508">
                <a:moveTo>
                  <a:pt x="0" y="0"/>
                </a:moveTo>
                <a:lnTo>
                  <a:pt x="12081508" y="0"/>
                </a:lnTo>
                <a:lnTo>
                  <a:pt x="12081508" y="11915388"/>
                </a:lnTo>
                <a:lnTo>
                  <a:pt x="0" y="11915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0628" y="139948"/>
            <a:ext cx="17198924" cy="192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6"/>
              </a:lnSpc>
              <a:spcBef>
                <a:spcPct val="0"/>
              </a:spcBef>
            </a:pPr>
            <a:r>
              <a:rPr lang="en-US" b="true" sz="5525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PROBLEM STATEMENT - ENHANCING SPACE SITUATIONAL AWARENESS USING</a:t>
            </a:r>
            <a:r>
              <a:rPr lang="en-US" b="true" sz="5525">
                <a:solidFill>
                  <a:srgbClr val="F5C16D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</a:t>
            </a:r>
            <a:r>
              <a:rPr lang="en-US" b="true" sz="5525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OPEN DATA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867893" y="2552954"/>
            <a:ext cx="686014" cy="681884"/>
            <a:chOff x="0" y="0"/>
            <a:chExt cx="914686" cy="90917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14686" cy="909179"/>
              <a:chOff x="0" y="0"/>
              <a:chExt cx="989004" cy="98304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89004" cy="983049"/>
              </a:xfrm>
              <a:custGeom>
                <a:avLst/>
                <a:gdLst/>
                <a:ahLst/>
                <a:cxnLst/>
                <a:rect r="r" b="b" t="t" l="l"/>
                <a:pathLst>
                  <a:path h="983049" w="989004">
                    <a:moveTo>
                      <a:pt x="494502" y="0"/>
                    </a:moveTo>
                    <a:cubicBezTo>
                      <a:pt x="221396" y="0"/>
                      <a:pt x="0" y="220063"/>
                      <a:pt x="0" y="491525"/>
                    </a:cubicBezTo>
                    <a:cubicBezTo>
                      <a:pt x="0" y="762986"/>
                      <a:pt x="221396" y="983049"/>
                      <a:pt x="494502" y="983049"/>
                    </a:cubicBezTo>
                    <a:cubicBezTo>
                      <a:pt x="767608" y="983049"/>
                      <a:pt x="989004" y="762986"/>
                      <a:pt x="989004" y="491525"/>
                    </a:cubicBezTo>
                    <a:cubicBezTo>
                      <a:pt x="989004" y="220063"/>
                      <a:pt x="767608" y="0"/>
                      <a:pt x="4945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ABD7C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92719" y="54061"/>
                <a:ext cx="803566" cy="8368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21373" y="98905"/>
              <a:ext cx="671939" cy="654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3"/>
                </a:lnSpc>
                <a:spcBef>
                  <a:spcPct val="0"/>
                </a:spcBef>
              </a:pPr>
              <a:r>
                <a:rPr lang="en-US" b="true" sz="2995">
                  <a:solidFill>
                    <a:srgbClr val="DFAD7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79391" y="4918905"/>
            <a:ext cx="5243969" cy="259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815" indent="-267407" lvl="1">
              <a:lnSpc>
                <a:spcPts val="3467"/>
              </a:lnSpc>
              <a:buFont typeface="Arial"/>
              <a:buChar char="•"/>
            </a:pPr>
            <a:r>
              <a:rPr lang="en-US" b="true" sz="247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Increasing debris density in Low Earth Orbit (LEO)</a:t>
            </a:r>
          </a:p>
          <a:p>
            <a:pPr algn="l">
              <a:lnSpc>
                <a:spcPts val="3467"/>
              </a:lnSpc>
            </a:pPr>
          </a:p>
          <a:p>
            <a:pPr algn="l" marL="534815" indent="-267407" lvl="1">
              <a:lnSpc>
                <a:spcPts val="3467"/>
              </a:lnSpc>
              <a:buFont typeface="Arial"/>
              <a:buChar char="•"/>
            </a:pPr>
            <a:r>
              <a:rPr lang="en-US" b="true" sz="247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Critical threats to satellites, missions, and future exploration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69674" y="3430738"/>
            <a:ext cx="5123464" cy="1052556"/>
            <a:chOff x="0" y="0"/>
            <a:chExt cx="812800" cy="1669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66980"/>
            </a:xfrm>
            <a:custGeom>
              <a:avLst/>
              <a:gdLst/>
              <a:ahLst/>
              <a:cxnLst/>
              <a:rect r="r" b="b" t="t" l="l"/>
              <a:pathLst>
                <a:path h="166980" w="812800">
                  <a:moveTo>
                    <a:pt x="83490" y="0"/>
                  </a:moveTo>
                  <a:lnTo>
                    <a:pt x="729310" y="0"/>
                  </a:lnTo>
                  <a:cubicBezTo>
                    <a:pt x="775420" y="0"/>
                    <a:pt x="812800" y="37380"/>
                    <a:pt x="812800" y="83490"/>
                  </a:cubicBezTo>
                  <a:lnTo>
                    <a:pt x="812800" y="83490"/>
                  </a:lnTo>
                  <a:cubicBezTo>
                    <a:pt x="812800" y="129601"/>
                    <a:pt x="775420" y="166980"/>
                    <a:pt x="729310" y="166980"/>
                  </a:cubicBezTo>
                  <a:lnTo>
                    <a:pt x="83490" y="166980"/>
                  </a:lnTo>
                  <a:cubicBezTo>
                    <a:pt x="37380" y="166980"/>
                    <a:pt x="0" y="129601"/>
                    <a:pt x="0" y="83490"/>
                  </a:cubicBezTo>
                  <a:lnTo>
                    <a:pt x="0" y="83490"/>
                  </a:lnTo>
                  <a:cubicBezTo>
                    <a:pt x="0" y="37380"/>
                    <a:pt x="37380" y="0"/>
                    <a:pt x="83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5C16D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205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86594" y="3633484"/>
            <a:ext cx="32896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F5C16D"/>
                </a:solidFill>
                <a:latin typeface="DM Sans Bold"/>
                <a:ea typeface="DM Sans Bold"/>
                <a:cs typeface="DM Sans Bold"/>
                <a:sym typeface="DM Sans Bold"/>
              </a:rPr>
              <a:t>Escalating Risk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04435" y="4918905"/>
            <a:ext cx="5313031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Active debris removal remain reactive, experimental and lack scalability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804435" y="3447249"/>
            <a:ext cx="5170438" cy="1052556"/>
            <a:chOff x="0" y="0"/>
            <a:chExt cx="876023" cy="1783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6023" cy="178334"/>
            </a:xfrm>
            <a:custGeom>
              <a:avLst/>
              <a:gdLst/>
              <a:ahLst/>
              <a:cxnLst/>
              <a:rect r="r" b="b" t="t" l="l"/>
              <a:pathLst>
                <a:path h="178334" w="876023">
                  <a:moveTo>
                    <a:pt x="89167" y="0"/>
                  </a:moveTo>
                  <a:lnTo>
                    <a:pt x="786856" y="0"/>
                  </a:lnTo>
                  <a:cubicBezTo>
                    <a:pt x="836102" y="0"/>
                    <a:pt x="876023" y="39921"/>
                    <a:pt x="876023" y="89167"/>
                  </a:cubicBezTo>
                  <a:lnTo>
                    <a:pt x="876023" y="89167"/>
                  </a:lnTo>
                  <a:cubicBezTo>
                    <a:pt x="876023" y="112815"/>
                    <a:pt x="866629" y="135495"/>
                    <a:pt x="849907" y="152217"/>
                  </a:cubicBezTo>
                  <a:cubicBezTo>
                    <a:pt x="833185" y="168939"/>
                    <a:pt x="810505" y="178334"/>
                    <a:pt x="786856" y="178334"/>
                  </a:cubicBezTo>
                  <a:lnTo>
                    <a:pt x="89167" y="178334"/>
                  </a:lnTo>
                  <a:cubicBezTo>
                    <a:pt x="65518" y="178334"/>
                    <a:pt x="42838" y="168939"/>
                    <a:pt x="26116" y="152217"/>
                  </a:cubicBezTo>
                  <a:cubicBezTo>
                    <a:pt x="9394" y="135495"/>
                    <a:pt x="0" y="112815"/>
                    <a:pt x="0" y="89167"/>
                  </a:cubicBezTo>
                  <a:lnTo>
                    <a:pt x="0" y="89167"/>
                  </a:lnTo>
                  <a:cubicBezTo>
                    <a:pt x="0" y="65518"/>
                    <a:pt x="9394" y="42838"/>
                    <a:pt x="26116" y="26116"/>
                  </a:cubicBezTo>
                  <a:cubicBezTo>
                    <a:pt x="42838" y="9394"/>
                    <a:pt x="65518" y="0"/>
                    <a:pt x="891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5C16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76023" cy="21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050913" y="3633484"/>
            <a:ext cx="47050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F5C16D"/>
                </a:solidFill>
                <a:latin typeface="DM Sans Bold"/>
                <a:ea typeface="DM Sans Bold"/>
                <a:cs typeface="DM Sans Bold"/>
                <a:sym typeface="DM Sans Bold"/>
              </a:rPr>
              <a:t>Ineffective Mitigation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49623" y="4918905"/>
            <a:ext cx="4835241" cy="317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60" indent="-279980" lvl="1">
              <a:lnSpc>
                <a:spcPts val="3631"/>
              </a:lnSpc>
              <a:buFont typeface="Arial"/>
              <a:buChar char="•"/>
            </a:pPr>
            <a:r>
              <a:rPr lang="en-US" b="true" sz="259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 integrated, predictive system exists to prioritize collision risks</a:t>
            </a:r>
          </a:p>
          <a:p>
            <a:pPr algn="l">
              <a:lnSpc>
                <a:spcPts val="3631"/>
              </a:lnSpc>
            </a:pPr>
          </a:p>
          <a:p>
            <a:pPr algn="l" marL="559960" indent="-279980" lvl="1">
              <a:lnSpc>
                <a:spcPts val="3631"/>
              </a:lnSpc>
              <a:buFont typeface="Arial"/>
              <a:buChar char="•"/>
            </a:pPr>
            <a:r>
              <a:rPr lang="en-US" b="true" sz="259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Decision-making is slowed by fragmented data and uncertainty in forecasts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849623" y="3447249"/>
            <a:ext cx="4835241" cy="1052556"/>
            <a:chOff x="0" y="0"/>
            <a:chExt cx="812800" cy="1769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76934"/>
            </a:xfrm>
            <a:custGeom>
              <a:avLst/>
              <a:gdLst/>
              <a:ahLst/>
              <a:cxnLst/>
              <a:rect r="r" b="b" t="t" l="l"/>
              <a:pathLst>
                <a:path h="176934" w="812800">
                  <a:moveTo>
                    <a:pt x="88467" y="0"/>
                  </a:moveTo>
                  <a:lnTo>
                    <a:pt x="724333" y="0"/>
                  </a:lnTo>
                  <a:cubicBezTo>
                    <a:pt x="773192" y="0"/>
                    <a:pt x="812800" y="39608"/>
                    <a:pt x="812800" y="88467"/>
                  </a:cubicBezTo>
                  <a:lnTo>
                    <a:pt x="812800" y="88467"/>
                  </a:lnTo>
                  <a:cubicBezTo>
                    <a:pt x="812800" y="111930"/>
                    <a:pt x="803479" y="134432"/>
                    <a:pt x="786889" y="151023"/>
                  </a:cubicBezTo>
                  <a:cubicBezTo>
                    <a:pt x="770298" y="167613"/>
                    <a:pt x="747796" y="176934"/>
                    <a:pt x="724333" y="176934"/>
                  </a:cubicBezTo>
                  <a:lnTo>
                    <a:pt x="88467" y="176934"/>
                  </a:lnTo>
                  <a:cubicBezTo>
                    <a:pt x="39608" y="176934"/>
                    <a:pt x="0" y="137326"/>
                    <a:pt x="0" y="88467"/>
                  </a:cubicBezTo>
                  <a:lnTo>
                    <a:pt x="0" y="88467"/>
                  </a:lnTo>
                  <a:cubicBezTo>
                    <a:pt x="0" y="39608"/>
                    <a:pt x="39608" y="0"/>
                    <a:pt x="88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5C16D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215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803411" y="3633484"/>
            <a:ext cx="31515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F5C16D"/>
                </a:solidFill>
                <a:latin typeface="DM Sans Bold"/>
                <a:ea typeface="DM Sans Bold"/>
                <a:cs typeface="DM Sans Bold"/>
                <a:sym typeface="DM Sans Bold"/>
              </a:rPr>
              <a:t>Strategic Gap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924237" y="2552954"/>
            <a:ext cx="686014" cy="681884"/>
            <a:chOff x="0" y="0"/>
            <a:chExt cx="914686" cy="90917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914686" cy="909179"/>
              <a:chOff x="0" y="0"/>
              <a:chExt cx="989004" cy="98304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89004" cy="983049"/>
              </a:xfrm>
              <a:custGeom>
                <a:avLst/>
                <a:gdLst/>
                <a:ahLst/>
                <a:cxnLst/>
                <a:rect r="r" b="b" t="t" l="l"/>
                <a:pathLst>
                  <a:path h="983049" w="989004">
                    <a:moveTo>
                      <a:pt x="494502" y="0"/>
                    </a:moveTo>
                    <a:cubicBezTo>
                      <a:pt x="221396" y="0"/>
                      <a:pt x="0" y="220063"/>
                      <a:pt x="0" y="491525"/>
                    </a:cubicBezTo>
                    <a:cubicBezTo>
                      <a:pt x="0" y="762986"/>
                      <a:pt x="221396" y="983049"/>
                      <a:pt x="494502" y="983049"/>
                    </a:cubicBezTo>
                    <a:cubicBezTo>
                      <a:pt x="767608" y="983049"/>
                      <a:pt x="989004" y="762986"/>
                      <a:pt x="989004" y="491525"/>
                    </a:cubicBezTo>
                    <a:cubicBezTo>
                      <a:pt x="989004" y="220063"/>
                      <a:pt x="767608" y="0"/>
                      <a:pt x="4945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ABD7C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92719" y="54061"/>
                <a:ext cx="803566" cy="8368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21373" y="98905"/>
              <a:ext cx="671939" cy="654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3"/>
                </a:lnSpc>
                <a:spcBef>
                  <a:spcPct val="0"/>
                </a:spcBef>
              </a:pPr>
              <a:r>
                <a:rPr lang="en-US" b="true" sz="2995">
                  <a:solidFill>
                    <a:srgbClr val="DFAD7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279340" y="2552954"/>
            <a:ext cx="686014" cy="681884"/>
            <a:chOff x="0" y="0"/>
            <a:chExt cx="914686" cy="90917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914686" cy="909179"/>
              <a:chOff x="0" y="0"/>
              <a:chExt cx="989004" cy="98304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989004" cy="983049"/>
              </a:xfrm>
              <a:custGeom>
                <a:avLst/>
                <a:gdLst/>
                <a:ahLst/>
                <a:cxnLst/>
                <a:rect r="r" b="b" t="t" l="l"/>
                <a:pathLst>
                  <a:path h="983049" w="989004">
                    <a:moveTo>
                      <a:pt x="494502" y="0"/>
                    </a:moveTo>
                    <a:cubicBezTo>
                      <a:pt x="221396" y="0"/>
                      <a:pt x="0" y="220063"/>
                      <a:pt x="0" y="491525"/>
                    </a:cubicBezTo>
                    <a:cubicBezTo>
                      <a:pt x="0" y="762986"/>
                      <a:pt x="221396" y="983049"/>
                      <a:pt x="494502" y="983049"/>
                    </a:cubicBezTo>
                    <a:cubicBezTo>
                      <a:pt x="767608" y="983049"/>
                      <a:pt x="989004" y="762986"/>
                      <a:pt x="989004" y="491525"/>
                    </a:cubicBezTo>
                    <a:cubicBezTo>
                      <a:pt x="989004" y="220063"/>
                      <a:pt x="767608" y="0"/>
                      <a:pt x="4945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ABD7C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92719" y="54061"/>
                <a:ext cx="803566" cy="8368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21373" y="98905"/>
              <a:ext cx="671939" cy="654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3"/>
                </a:lnSpc>
                <a:spcBef>
                  <a:spcPct val="0"/>
                </a:spcBef>
              </a:pPr>
              <a:r>
                <a:rPr lang="en-US" b="true" sz="2995">
                  <a:solidFill>
                    <a:srgbClr val="DFAD75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48" r="-67193" b="-7578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797" y="1853706"/>
            <a:ext cx="2630900" cy="2295753"/>
          </a:xfrm>
          <a:custGeom>
            <a:avLst/>
            <a:gdLst/>
            <a:ahLst/>
            <a:cxnLst/>
            <a:rect r="r" b="b" t="t" l="l"/>
            <a:pathLst>
              <a:path h="2295753" w="2630900">
                <a:moveTo>
                  <a:pt x="0" y="0"/>
                </a:moveTo>
                <a:lnTo>
                  <a:pt x="2630900" y="0"/>
                </a:lnTo>
                <a:lnTo>
                  <a:pt x="2630900" y="2295753"/>
                </a:lnTo>
                <a:lnTo>
                  <a:pt x="0" y="2295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6" t="-28128" r="-97153" b="-99659"/>
            </a:stretch>
          </a:blipFill>
          <a:ln w="47625" cap="rnd">
            <a:solidFill>
              <a:srgbClr val="DFAD75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66422" y="1853706"/>
            <a:ext cx="2684550" cy="2295753"/>
          </a:xfrm>
          <a:custGeom>
            <a:avLst/>
            <a:gdLst/>
            <a:ahLst/>
            <a:cxnLst/>
            <a:rect r="r" b="b" t="t" l="l"/>
            <a:pathLst>
              <a:path h="2295753" w="2684550">
                <a:moveTo>
                  <a:pt x="0" y="0"/>
                </a:moveTo>
                <a:lnTo>
                  <a:pt x="2684550" y="0"/>
                </a:lnTo>
                <a:lnTo>
                  <a:pt x="2684550" y="2295753"/>
                </a:lnTo>
                <a:lnTo>
                  <a:pt x="0" y="2295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198" t="-39141" r="-10020" b="-112526"/>
            </a:stretch>
          </a:blipFill>
          <a:ln w="47625" cap="rnd">
            <a:solidFill>
              <a:srgbClr val="EABD7C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560697" y="1853706"/>
            <a:ext cx="2601854" cy="2295753"/>
          </a:xfrm>
          <a:custGeom>
            <a:avLst/>
            <a:gdLst/>
            <a:ahLst/>
            <a:cxnLst/>
            <a:rect r="r" b="b" t="t" l="l"/>
            <a:pathLst>
              <a:path h="2295753" w="2601854">
                <a:moveTo>
                  <a:pt x="0" y="0"/>
                </a:moveTo>
                <a:lnTo>
                  <a:pt x="2601854" y="0"/>
                </a:lnTo>
                <a:lnTo>
                  <a:pt x="2601854" y="2295753"/>
                </a:lnTo>
                <a:lnTo>
                  <a:pt x="0" y="2295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60" t="-146279" r="-117301" b="-13777"/>
            </a:stretch>
          </a:blipFill>
          <a:ln w="47625" cap="rnd">
            <a:solidFill>
              <a:srgbClr val="EABD7C"/>
            </a:solidFill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772276" y="1853706"/>
            <a:ext cx="2864612" cy="2295753"/>
          </a:xfrm>
          <a:custGeom>
            <a:avLst/>
            <a:gdLst/>
            <a:ahLst/>
            <a:cxnLst/>
            <a:rect r="r" b="b" t="t" l="l"/>
            <a:pathLst>
              <a:path h="2295753" w="2864612">
                <a:moveTo>
                  <a:pt x="0" y="0"/>
                </a:moveTo>
                <a:lnTo>
                  <a:pt x="2864612" y="0"/>
                </a:lnTo>
                <a:lnTo>
                  <a:pt x="2864612" y="2295753"/>
                </a:lnTo>
                <a:lnTo>
                  <a:pt x="0" y="2295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147" t="-157995" r="-8177" b="-18170"/>
            </a:stretch>
          </a:blipFill>
          <a:ln w="47625" cap="rnd">
            <a:solidFill>
              <a:srgbClr val="EABD7C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315736" y="328234"/>
            <a:ext cx="12337669" cy="94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ABOUT </a:t>
            </a:r>
            <a:r>
              <a:rPr lang="en-US" b="true" sz="5523">
                <a:solidFill>
                  <a:srgbClr val="DFAD7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STAKEHOLDERS</a:t>
            </a:r>
            <a:r>
              <a:rPr lang="en-US" b="true" sz="5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619207" y="7060260"/>
            <a:ext cx="4002768" cy="2348852"/>
            <a:chOff x="0" y="0"/>
            <a:chExt cx="1054227" cy="618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4227" cy="618628"/>
            </a:xfrm>
            <a:custGeom>
              <a:avLst/>
              <a:gdLst/>
              <a:ahLst/>
              <a:cxnLst/>
              <a:rect r="r" b="b" t="t" l="l"/>
              <a:pathLst>
                <a:path h="618628" w="1054227">
                  <a:moveTo>
                    <a:pt x="32880" y="0"/>
                  </a:moveTo>
                  <a:lnTo>
                    <a:pt x="1021346" y="0"/>
                  </a:lnTo>
                  <a:cubicBezTo>
                    <a:pt x="1030067" y="0"/>
                    <a:pt x="1038430" y="3464"/>
                    <a:pt x="1044597" y="9630"/>
                  </a:cubicBezTo>
                  <a:cubicBezTo>
                    <a:pt x="1050763" y="15797"/>
                    <a:pt x="1054227" y="24160"/>
                    <a:pt x="1054227" y="32880"/>
                  </a:cubicBezTo>
                  <a:lnTo>
                    <a:pt x="1054227" y="585747"/>
                  </a:lnTo>
                  <a:cubicBezTo>
                    <a:pt x="1054227" y="603907"/>
                    <a:pt x="1039506" y="618628"/>
                    <a:pt x="1021346" y="618628"/>
                  </a:cubicBezTo>
                  <a:lnTo>
                    <a:pt x="32880" y="618628"/>
                  </a:lnTo>
                  <a:cubicBezTo>
                    <a:pt x="14721" y="618628"/>
                    <a:pt x="0" y="603907"/>
                    <a:pt x="0" y="585747"/>
                  </a:cubicBezTo>
                  <a:lnTo>
                    <a:pt x="0" y="32880"/>
                  </a:lnTo>
                  <a:cubicBezTo>
                    <a:pt x="0" y="14721"/>
                    <a:pt x="14721" y="0"/>
                    <a:pt x="32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E2CEC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54227" cy="666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4755" y="7060260"/>
            <a:ext cx="4002768" cy="2348852"/>
            <a:chOff x="0" y="0"/>
            <a:chExt cx="1054227" cy="6186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4227" cy="618628"/>
            </a:xfrm>
            <a:custGeom>
              <a:avLst/>
              <a:gdLst/>
              <a:ahLst/>
              <a:cxnLst/>
              <a:rect r="r" b="b" t="t" l="l"/>
              <a:pathLst>
                <a:path h="618628" w="1054227">
                  <a:moveTo>
                    <a:pt x="32880" y="0"/>
                  </a:moveTo>
                  <a:lnTo>
                    <a:pt x="1021346" y="0"/>
                  </a:lnTo>
                  <a:cubicBezTo>
                    <a:pt x="1030067" y="0"/>
                    <a:pt x="1038430" y="3464"/>
                    <a:pt x="1044597" y="9630"/>
                  </a:cubicBezTo>
                  <a:cubicBezTo>
                    <a:pt x="1050763" y="15797"/>
                    <a:pt x="1054227" y="24160"/>
                    <a:pt x="1054227" y="32880"/>
                  </a:cubicBezTo>
                  <a:lnTo>
                    <a:pt x="1054227" y="585747"/>
                  </a:lnTo>
                  <a:cubicBezTo>
                    <a:pt x="1054227" y="603907"/>
                    <a:pt x="1039506" y="618628"/>
                    <a:pt x="1021346" y="618628"/>
                  </a:cubicBezTo>
                  <a:lnTo>
                    <a:pt x="32880" y="618628"/>
                  </a:lnTo>
                  <a:cubicBezTo>
                    <a:pt x="14721" y="618628"/>
                    <a:pt x="0" y="603907"/>
                    <a:pt x="0" y="585747"/>
                  </a:cubicBezTo>
                  <a:lnTo>
                    <a:pt x="0" y="32880"/>
                  </a:lnTo>
                  <a:cubicBezTo>
                    <a:pt x="0" y="14721"/>
                    <a:pt x="14721" y="0"/>
                    <a:pt x="32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E2CEC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54227" cy="666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2341247" y="4408311"/>
            <a:ext cx="19050" cy="2394357"/>
          </a:xfrm>
          <a:prstGeom prst="line">
            <a:avLst/>
          </a:prstGeom>
          <a:ln cap="rnd" w="1047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6661083" y="4408728"/>
            <a:ext cx="19050" cy="2394357"/>
          </a:xfrm>
          <a:prstGeom prst="line">
            <a:avLst/>
          </a:prstGeom>
          <a:ln cap="rnd" w="1047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10914010" y="4409145"/>
            <a:ext cx="19050" cy="2394357"/>
          </a:xfrm>
          <a:prstGeom prst="line">
            <a:avLst/>
          </a:prstGeom>
          <a:ln cap="rnd" w="1047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15238356" y="4409561"/>
            <a:ext cx="19050" cy="2394357"/>
          </a:xfrm>
          <a:prstGeom prst="line">
            <a:avLst/>
          </a:prstGeom>
          <a:ln cap="rnd" w="1047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888641" y="7470146"/>
            <a:ext cx="351499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2CECB"/>
                </a:solidFill>
                <a:latin typeface="DM Sans Bold"/>
                <a:ea typeface="DM Sans Bold"/>
                <a:cs typeface="DM Sans Bold"/>
                <a:sym typeface="DM Sans Bold"/>
              </a:rPr>
              <a:t>Get </a:t>
            </a:r>
            <a:r>
              <a:rPr lang="en-US" b="true" sz="2799">
                <a:solidFill>
                  <a:srgbClr val="E2CECB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alerts to prevent costly collisions.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141232" y="7060260"/>
            <a:ext cx="4002768" cy="2348852"/>
            <a:chOff x="0" y="0"/>
            <a:chExt cx="1054227" cy="6186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4227" cy="618628"/>
            </a:xfrm>
            <a:custGeom>
              <a:avLst/>
              <a:gdLst/>
              <a:ahLst/>
              <a:cxnLst/>
              <a:rect r="r" b="b" t="t" l="l"/>
              <a:pathLst>
                <a:path h="618628" w="1054227">
                  <a:moveTo>
                    <a:pt x="32880" y="0"/>
                  </a:moveTo>
                  <a:lnTo>
                    <a:pt x="1021346" y="0"/>
                  </a:lnTo>
                  <a:cubicBezTo>
                    <a:pt x="1030067" y="0"/>
                    <a:pt x="1038430" y="3464"/>
                    <a:pt x="1044597" y="9630"/>
                  </a:cubicBezTo>
                  <a:cubicBezTo>
                    <a:pt x="1050763" y="15797"/>
                    <a:pt x="1054227" y="24160"/>
                    <a:pt x="1054227" y="32880"/>
                  </a:cubicBezTo>
                  <a:lnTo>
                    <a:pt x="1054227" y="585747"/>
                  </a:lnTo>
                  <a:cubicBezTo>
                    <a:pt x="1054227" y="603907"/>
                    <a:pt x="1039506" y="618628"/>
                    <a:pt x="1021346" y="618628"/>
                  </a:cubicBezTo>
                  <a:lnTo>
                    <a:pt x="32880" y="618628"/>
                  </a:lnTo>
                  <a:cubicBezTo>
                    <a:pt x="14721" y="618628"/>
                    <a:pt x="0" y="603907"/>
                    <a:pt x="0" y="585747"/>
                  </a:cubicBezTo>
                  <a:lnTo>
                    <a:pt x="0" y="32880"/>
                  </a:lnTo>
                  <a:cubicBezTo>
                    <a:pt x="0" y="14721"/>
                    <a:pt x="14721" y="0"/>
                    <a:pt x="32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E2CEC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054227" cy="666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410859" y="7470146"/>
            <a:ext cx="346351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2CECB"/>
                </a:solidFill>
                <a:latin typeface="DM Sans Bold"/>
                <a:ea typeface="DM Sans Bold"/>
                <a:cs typeface="DM Sans Bold"/>
                <a:sym typeface="DM Sans Bold"/>
              </a:rPr>
              <a:t>Use insights t</a:t>
            </a:r>
            <a:r>
              <a:rPr lang="en-US" b="true" sz="2799">
                <a:solidFill>
                  <a:srgbClr val="E2CECB"/>
                </a:solidFill>
                <a:latin typeface="DM Sans Bold"/>
                <a:ea typeface="DM Sans Bold"/>
                <a:cs typeface="DM Sans Bold"/>
                <a:sym typeface="DM Sans Bold"/>
              </a:rPr>
              <a:t>o guide safer space policies.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490998" y="7060260"/>
            <a:ext cx="4002768" cy="2348852"/>
            <a:chOff x="0" y="0"/>
            <a:chExt cx="1054227" cy="6186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4227" cy="618628"/>
            </a:xfrm>
            <a:custGeom>
              <a:avLst/>
              <a:gdLst/>
              <a:ahLst/>
              <a:cxnLst/>
              <a:rect r="r" b="b" t="t" l="l"/>
              <a:pathLst>
                <a:path h="618628" w="1054227">
                  <a:moveTo>
                    <a:pt x="32880" y="0"/>
                  </a:moveTo>
                  <a:lnTo>
                    <a:pt x="1021346" y="0"/>
                  </a:lnTo>
                  <a:cubicBezTo>
                    <a:pt x="1030067" y="0"/>
                    <a:pt x="1038430" y="3464"/>
                    <a:pt x="1044597" y="9630"/>
                  </a:cubicBezTo>
                  <a:cubicBezTo>
                    <a:pt x="1050763" y="15797"/>
                    <a:pt x="1054227" y="24160"/>
                    <a:pt x="1054227" y="32880"/>
                  </a:cubicBezTo>
                  <a:lnTo>
                    <a:pt x="1054227" y="585747"/>
                  </a:lnTo>
                  <a:cubicBezTo>
                    <a:pt x="1054227" y="603907"/>
                    <a:pt x="1039506" y="618628"/>
                    <a:pt x="1021346" y="618628"/>
                  </a:cubicBezTo>
                  <a:lnTo>
                    <a:pt x="32880" y="618628"/>
                  </a:lnTo>
                  <a:cubicBezTo>
                    <a:pt x="14721" y="618628"/>
                    <a:pt x="0" y="603907"/>
                    <a:pt x="0" y="585747"/>
                  </a:cubicBezTo>
                  <a:lnTo>
                    <a:pt x="0" y="32880"/>
                  </a:lnTo>
                  <a:cubicBezTo>
                    <a:pt x="0" y="14721"/>
                    <a:pt x="14721" y="0"/>
                    <a:pt x="328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E2CEC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054227" cy="666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877425" y="7222496"/>
            <a:ext cx="3172764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2CECB"/>
                </a:solidFill>
                <a:latin typeface="DM Sans Bold"/>
                <a:ea typeface="DM Sans Bold"/>
                <a:cs typeface="DM Sans Bold"/>
                <a:sym typeface="DM Sans Bold"/>
              </a:rPr>
              <a:t>Access struct</a:t>
            </a:r>
            <a:r>
              <a:rPr lang="en-US" b="true" sz="2799">
                <a:solidFill>
                  <a:srgbClr val="E2CECB"/>
                </a:solidFill>
                <a:latin typeface="DM Sans Bold"/>
                <a:ea typeface="DM Sans Bold"/>
                <a:cs typeface="DM Sans Bold"/>
                <a:sym typeface="DM Sans Bold"/>
              </a:rPr>
              <a:t>ured data for advanced analysis.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28216" y="7470146"/>
            <a:ext cx="358474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2CECB"/>
                </a:solidFill>
                <a:latin typeface="DM Sans Bold"/>
                <a:ea typeface="DM Sans Bold"/>
                <a:cs typeface="DM Sans Bold"/>
                <a:sym typeface="DM Sans Bold"/>
              </a:rPr>
              <a:t>Teach</a:t>
            </a:r>
            <a:r>
              <a:rPr lang="en-US" b="true" sz="2799">
                <a:solidFill>
                  <a:srgbClr val="E2CECB"/>
                </a:solidFill>
                <a:latin typeface="DM Sans Bold"/>
                <a:ea typeface="DM Sans Bold"/>
                <a:cs typeface="DM Sans Bold"/>
                <a:sym typeface="DM Sans Bold"/>
              </a:rPr>
              <a:t> space safety with real-world examples.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44" t="-7678" r="-9007" b="-113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545" y="472993"/>
            <a:ext cx="14476560" cy="945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PROPOSED SOLUTION -</a:t>
            </a:r>
            <a:r>
              <a:rPr lang="en-US" b="true" sz="5523">
                <a:solidFill>
                  <a:srgbClr val="DFAD7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ORBITSHIELD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3681" y="1491817"/>
            <a:ext cx="1656561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Cost Efficient, AI Driven Space Debris </a:t>
            </a:r>
            <a:r>
              <a:rPr lang="en-US" b="true" sz="4800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Management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4177" y="5349562"/>
            <a:ext cx="3673448" cy="75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CC0D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39585" y="3328669"/>
            <a:ext cx="9587508" cy="592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Automated ingestion of orbital datasets</a:t>
            </a:r>
          </a:p>
          <a:p>
            <a:pPr algn="l">
              <a:lnSpc>
                <a:spcPts val="3919"/>
              </a:lnSpc>
            </a:pP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Geospatial clustering of debris (DBSCAN)</a:t>
            </a:r>
          </a:p>
          <a:p>
            <a:pPr algn="l">
              <a:lnSpc>
                <a:spcPts val="3919"/>
              </a:lnSpc>
            </a:pP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Collision probability forecasting (RF/XGBoost/LSTM)</a:t>
            </a:r>
          </a:p>
          <a:p>
            <a:pPr algn="l">
              <a:lnSpc>
                <a:spcPts val="3919"/>
              </a:lnSpc>
            </a:pP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Priority scoring by velocity, mass, mission criticality</a:t>
            </a:r>
          </a:p>
          <a:p>
            <a:pPr algn="l">
              <a:lnSpc>
                <a:spcPts val="3919"/>
              </a:lnSpc>
            </a:pP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Human-readable alerts via LLMs</a:t>
            </a:r>
          </a:p>
          <a:p>
            <a:pPr algn="l">
              <a:lnSpc>
                <a:spcPts val="3919"/>
              </a:lnSpc>
            </a:pP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Interactive dashboard: clusters, alerts, trends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48" r="-67193" b="-757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64684"/>
            <a:ext cx="18779924" cy="753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8"/>
              </a:lnSpc>
            </a:pPr>
            <a:r>
              <a:rPr lang="en-US" b="true" sz="3499">
                <a:solidFill>
                  <a:srgbClr val="F5C16D"/>
                </a:solidFill>
                <a:latin typeface="DM Sans Bold"/>
                <a:ea typeface="DM Sans Bold"/>
                <a:cs typeface="DM Sans Bold"/>
                <a:sym typeface="DM Sans Bold"/>
              </a:rPr>
              <a:t>DATA EXTRACTION &amp; FUSION</a:t>
            </a:r>
          </a:p>
          <a:p>
            <a:pPr algn="just" marL="542714" indent="-271357" lvl="1">
              <a:lnSpc>
                <a:spcPts val="3519"/>
              </a:lnSpc>
              <a:buFont typeface="Arial"/>
              <a:buChar char="•"/>
            </a:pPr>
            <a:r>
              <a:rPr lang="en-US" b="true" sz="25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Pulled orbital datasets via UDL REST APIs (Ephemeris, State Vectors and object Metadata).</a:t>
            </a:r>
          </a:p>
          <a:p>
            <a:pPr algn="just" marL="542714" indent="-271357" lvl="1">
              <a:lnSpc>
                <a:spcPts val="3519"/>
              </a:lnSpc>
              <a:buFont typeface="Arial"/>
              <a:buChar char="•"/>
            </a:pPr>
            <a:r>
              <a:rPr lang="en-US" b="true" sz="25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Standardized schema (object_id, epoch, x,y,z,vx,vy,vz) across sources.</a:t>
            </a:r>
          </a:p>
          <a:p>
            <a:pPr algn="just" marL="542714" indent="-271357" lvl="1">
              <a:lnSpc>
                <a:spcPts val="3519"/>
              </a:lnSpc>
              <a:buFont typeface="Arial"/>
              <a:buChar char="•"/>
            </a:pPr>
            <a:r>
              <a:rPr lang="en-US" b="true" sz="25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Consolidated into a single dataset (~845K records, 228 objects).</a:t>
            </a:r>
          </a:p>
          <a:p>
            <a:pPr algn="just">
              <a:lnSpc>
                <a:spcPts val="3519"/>
              </a:lnSpc>
            </a:pPr>
          </a:p>
          <a:p>
            <a:pPr algn="l">
              <a:lnSpc>
                <a:spcPts val="4898"/>
              </a:lnSpc>
            </a:pPr>
            <a:r>
              <a:rPr lang="en-US" b="true" sz="3499">
                <a:solidFill>
                  <a:srgbClr val="F5C16D"/>
                </a:solidFill>
                <a:latin typeface="DM Sans Bold"/>
                <a:ea typeface="DM Sans Bold"/>
                <a:cs typeface="DM Sans Bold"/>
                <a:sym typeface="DM Sans Bold"/>
              </a:rPr>
              <a:t>GEOSPATIAL ANALYSIS</a:t>
            </a:r>
          </a:p>
          <a:p>
            <a:pPr algn="l" marL="542714" indent="-271357" lvl="1">
              <a:lnSpc>
                <a:spcPts val="3519"/>
              </a:lnSpc>
              <a:buFont typeface="Arial"/>
              <a:buChar char="•"/>
            </a:pPr>
            <a:r>
              <a:rPr lang="en-US" b="true" sz="25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Converted orbital positions into 3D coordinates (ECI).</a:t>
            </a:r>
          </a:p>
          <a:p>
            <a:pPr algn="l" marL="542714" indent="-271357" lvl="1">
              <a:lnSpc>
                <a:spcPts val="3519"/>
              </a:lnSpc>
              <a:buFont typeface="Arial"/>
              <a:buChar char="•"/>
            </a:pPr>
            <a:r>
              <a:rPr lang="en-US" b="true" sz="25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Applied DBSCAN clustering to identify debris-dense regions.</a:t>
            </a:r>
          </a:p>
          <a:p>
            <a:pPr algn="l" marL="542714" indent="-271357" lvl="1">
              <a:lnSpc>
                <a:spcPts val="3519"/>
              </a:lnSpc>
              <a:buFont typeface="Arial"/>
              <a:buChar char="•"/>
            </a:pPr>
            <a:r>
              <a:rPr lang="en-US" b="true" sz="25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Identified 6 orbital clusters.</a:t>
            </a:r>
          </a:p>
          <a:p>
            <a:pPr algn="l" marL="542714" indent="-271357" lvl="1">
              <a:lnSpc>
                <a:spcPts val="3519"/>
              </a:lnSpc>
              <a:buFont typeface="Arial"/>
              <a:buChar char="•"/>
            </a:pPr>
            <a:r>
              <a:rPr lang="en-US" b="true" sz="251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Flagged satellites passing through clusters and assigned LOW (4955) and HIGH (45) risk categories.</a:t>
            </a:r>
          </a:p>
          <a:p>
            <a:pPr algn="l">
              <a:lnSpc>
                <a:spcPts val="3519"/>
              </a:lnSpc>
            </a:pPr>
          </a:p>
          <a:p>
            <a:pPr algn="l">
              <a:lnSpc>
                <a:spcPts val="4898"/>
              </a:lnSpc>
            </a:pPr>
          </a:p>
          <a:p>
            <a:pPr algn="l">
              <a:lnSpc>
                <a:spcPts val="3519"/>
              </a:lnSpc>
            </a:pPr>
          </a:p>
          <a:p>
            <a:pPr algn="l">
              <a:lnSpc>
                <a:spcPts val="3519"/>
              </a:lnSpc>
              <a:spcBef>
                <a:spcPct val="0"/>
              </a:spcBef>
            </a:pPr>
          </a:p>
          <a:p>
            <a:pPr algn="l">
              <a:lnSpc>
                <a:spcPts val="3519"/>
              </a:lnSpc>
              <a:spcBef>
                <a:spcPct val="0"/>
              </a:spcBef>
            </a:pPr>
          </a:p>
          <a:p>
            <a:pPr algn="l">
              <a:lnSpc>
                <a:spcPts val="3388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89862" y="6919339"/>
            <a:ext cx="13742572" cy="3277982"/>
          </a:xfrm>
          <a:custGeom>
            <a:avLst/>
            <a:gdLst/>
            <a:ahLst/>
            <a:cxnLst/>
            <a:rect r="r" b="b" t="t" l="l"/>
            <a:pathLst>
              <a:path h="3277982" w="13742572">
                <a:moveTo>
                  <a:pt x="0" y="0"/>
                </a:moveTo>
                <a:lnTo>
                  <a:pt x="13742573" y="0"/>
                </a:lnTo>
                <a:lnTo>
                  <a:pt x="13742573" y="3277983"/>
                </a:lnTo>
                <a:lnTo>
                  <a:pt x="0" y="3277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65" r="0" b="-156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3625" y="271965"/>
            <a:ext cx="11619086" cy="94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7"/>
              </a:lnSpc>
              <a:spcBef>
                <a:spcPct val="0"/>
              </a:spcBef>
            </a:pPr>
            <a:r>
              <a:rPr lang="en-US" b="true" sz="5520">
                <a:solidFill>
                  <a:srgbClr val="DFAD7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METHODOLOGY AND APPROACH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48" r="-67193" b="-757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625" y="1150932"/>
            <a:ext cx="15376627" cy="314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0"/>
              </a:lnSpc>
            </a:pPr>
          </a:p>
          <a:p>
            <a:pPr algn="l">
              <a:lnSpc>
                <a:spcPts val="5180"/>
              </a:lnSpc>
            </a:pPr>
            <a:r>
              <a:rPr lang="en-US" b="true" sz="3700">
                <a:solidFill>
                  <a:srgbClr val="F5C16D"/>
                </a:solidFill>
                <a:latin typeface="DM Sans Bold"/>
                <a:ea typeface="DM Sans Bold"/>
                <a:cs typeface="DM Sans Bold"/>
                <a:sym typeface="DM Sans Bold"/>
              </a:rPr>
              <a:t>MACHINE LEARNING MODELING </a:t>
            </a:r>
          </a:p>
          <a:p>
            <a:pPr algn="l" marL="573982" indent="-286991" lvl="1">
              <a:lnSpc>
                <a:spcPts val="3721"/>
              </a:lnSpc>
              <a:buFont typeface="Arial"/>
              <a:buChar char="•"/>
            </a:pPr>
            <a:r>
              <a:rPr lang="en-US" b="true" sz="265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Engineered features: altitude bands, relative velocity, and cluster density.</a:t>
            </a:r>
          </a:p>
          <a:p>
            <a:pPr algn="l" marL="573982" indent="-286991" lvl="1">
              <a:lnSpc>
                <a:spcPts val="3721"/>
              </a:lnSpc>
              <a:buFont typeface="Arial"/>
              <a:buChar char="•"/>
            </a:pPr>
            <a:r>
              <a:rPr lang="en-US" b="true" sz="265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Trained Random Forest, XGBoost, and LSTM on the consolidated dataset.</a:t>
            </a:r>
          </a:p>
          <a:p>
            <a:pPr algn="l" marL="573982" indent="-286991" lvl="1">
              <a:lnSpc>
                <a:spcPts val="3721"/>
              </a:lnSpc>
              <a:buFont typeface="Arial"/>
              <a:buChar char="•"/>
            </a:pPr>
            <a:r>
              <a:rPr lang="en-US" b="true" sz="265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Generated collision probabilities and trajectory forecast</a:t>
            </a:r>
          </a:p>
          <a:p>
            <a:pPr algn="l">
              <a:lnSpc>
                <a:spcPts val="3584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700707" y="3769844"/>
            <a:ext cx="7146640" cy="5334201"/>
          </a:xfrm>
          <a:custGeom>
            <a:avLst/>
            <a:gdLst/>
            <a:ahLst/>
            <a:cxnLst/>
            <a:rect r="r" b="b" t="t" l="l"/>
            <a:pathLst>
              <a:path h="5334201" w="7146640">
                <a:moveTo>
                  <a:pt x="0" y="0"/>
                </a:moveTo>
                <a:lnTo>
                  <a:pt x="7146640" y="0"/>
                </a:lnTo>
                <a:lnTo>
                  <a:pt x="7146640" y="5334201"/>
                </a:lnTo>
                <a:lnTo>
                  <a:pt x="0" y="5334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529" t="0" r="-280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3625" y="271965"/>
            <a:ext cx="11619086" cy="94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7"/>
              </a:lnSpc>
              <a:spcBef>
                <a:spcPct val="0"/>
              </a:spcBef>
            </a:pPr>
            <a:r>
              <a:rPr lang="en-US" b="true" sz="5520">
                <a:solidFill>
                  <a:srgbClr val="DFAD7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METHODOLOGY AND 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3625" y="4576238"/>
            <a:ext cx="9608492" cy="452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F5C16D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VISUALIZATION</a:t>
            </a:r>
          </a:p>
          <a:p>
            <a:pPr algn="l" marL="600149" indent="-300075" lvl="1">
              <a:lnSpc>
                <a:spcPts val="3891"/>
              </a:lnSpc>
              <a:buFont typeface="Arial"/>
              <a:buChar char="•"/>
            </a:pPr>
            <a:r>
              <a:rPr lang="en-US" b="true" sz="277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Orbital Dataset Overview &amp; Trends – trajectories, counts, velocity patterns.</a:t>
            </a:r>
          </a:p>
          <a:p>
            <a:pPr algn="l" marL="600149" indent="-300075" lvl="1">
              <a:lnSpc>
                <a:spcPts val="3891"/>
              </a:lnSpc>
              <a:buFont typeface="Arial"/>
              <a:buChar char="•"/>
            </a:pPr>
            <a:r>
              <a:rPr lang="en-US" b="true" sz="277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Collision Risk Monitoring Panel – LOW vs HIGH risks, predicted vs actual.</a:t>
            </a:r>
          </a:p>
          <a:p>
            <a:pPr algn="l" marL="600149" indent="-300075" lvl="1">
              <a:lnSpc>
                <a:spcPts val="3891"/>
              </a:lnSpc>
              <a:buFont typeface="Arial"/>
              <a:buChar char="•"/>
            </a:pPr>
            <a:r>
              <a:rPr lang="en-US" b="true" sz="277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Debris Clusters &amp; Satellite Risk – 3D cluster maps, danger vs safe objects.</a:t>
            </a:r>
          </a:p>
          <a:p>
            <a:pPr algn="l" marL="600149" indent="-300075" lvl="1">
              <a:lnSpc>
                <a:spcPts val="3891"/>
              </a:lnSpc>
              <a:buFont typeface="Arial"/>
              <a:buChar char="•"/>
            </a:pPr>
            <a:r>
              <a:rPr lang="en-US" b="true" sz="277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Predictive Modeling &amp; Forecasting – LSTM-based orbital path projection</a:t>
            </a:r>
            <a:r>
              <a:rPr lang="en-US" b="true" sz="277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48" r="-67193" b="-757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0551" y="504528"/>
            <a:ext cx="12337669" cy="94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DFAD7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CHALLENGES ENCOUNTERED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0551" y="2077963"/>
            <a:ext cx="11038433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link between the Elset dataset and our consolidated dataset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</a:t>
            </a:r>
            <a:r>
              <a:rPr lang="en-US" b="true" sz="2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acking object identification numbers for unknown object sightings 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Setting up alerts on Slack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48" r="-67193" b="-757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7490" y="1555791"/>
            <a:ext cx="5537352" cy="1004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0"/>
              </a:lnSpc>
            </a:pPr>
            <a:r>
              <a:rPr lang="en-US" sz="1743" b="true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Temporal Patterns &amp; Predictions</a:t>
            </a: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</a:p>
          <a:p>
            <a:pPr algn="ctr">
              <a:lnSpc>
                <a:spcPts val="2440"/>
              </a:lnSpc>
            </a:pPr>
            <a:r>
              <a:rPr lang="en-US" sz="1743" b="true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Risk &amp; Velocity</a:t>
            </a: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  <a:p>
            <a:pPr algn="just">
              <a:lnSpc>
                <a:spcPts val="244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4435" y="2023708"/>
            <a:ext cx="4145977" cy="2204352"/>
          </a:xfrm>
          <a:custGeom>
            <a:avLst/>
            <a:gdLst/>
            <a:ahLst/>
            <a:cxnLst/>
            <a:rect r="r" b="b" t="t" l="l"/>
            <a:pathLst>
              <a:path h="2204352" w="4145977">
                <a:moveTo>
                  <a:pt x="0" y="0"/>
                </a:moveTo>
                <a:lnTo>
                  <a:pt x="4145976" y="0"/>
                </a:lnTo>
                <a:lnTo>
                  <a:pt x="4145976" y="2204352"/>
                </a:lnTo>
                <a:lnTo>
                  <a:pt x="0" y="2204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4435" y="7921832"/>
            <a:ext cx="4145977" cy="1336468"/>
          </a:xfrm>
          <a:custGeom>
            <a:avLst/>
            <a:gdLst/>
            <a:ahLst/>
            <a:cxnLst/>
            <a:rect r="r" b="b" t="t" l="l"/>
            <a:pathLst>
              <a:path h="1336468" w="4145977">
                <a:moveTo>
                  <a:pt x="0" y="0"/>
                </a:moveTo>
                <a:lnTo>
                  <a:pt x="4145976" y="0"/>
                </a:lnTo>
                <a:lnTo>
                  <a:pt x="4145976" y="1336468"/>
                </a:lnTo>
                <a:lnTo>
                  <a:pt x="0" y="13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49041" y="2007272"/>
            <a:ext cx="4808517" cy="2002502"/>
          </a:xfrm>
          <a:custGeom>
            <a:avLst/>
            <a:gdLst/>
            <a:ahLst/>
            <a:cxnLst/>
            <a:rect r="r" b="b" t="t" l="l"/>
            <a:pathLst>
              <a:path h="2002502" w="4808517">
                <a:moveTo>
                  <a:pt x="0" y="0"/>
                </a:moveTo>
                <a:lnTo>
                  <a:pt x="4808517" y="0"/>
                </a:lnTo>
                <a:lnTo>
                  <a:pt x="4808517" y="2002502"/>
                </a:lnTo>
                <a:lnTo>
                  <a:pt x="0" y="2002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60794" y="6436540"/>
            <a:ext cx="4896764" cy="2821760"/>
          </a:xfrm>
          <a:custGeom>
            <a:avLst/>
            <a:gdLst/>
            <a:ahLst/>
            <a:cxnLst/>
            <a:rect r="r" b="b" t="t" l="l"/>
            <a:pathLst>
              <a:path h="2821760" w="4896764">
                <a:moveTo>
                  <a:pt x="0" y="0"/>
                </a:moveTo>
                <a:lnTo>
                  <a:pt x="4896764" y="0"/>
                </a:lnTo>
                <a:lnTo>
                  <a:pt x="4896764" y="2821760"/>
                </a:lnTo>
                <a:lnTo>
                  <a:pt x="0" y="2821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77041" y="3676458"/>
            <a:ext cx="4863891" cy="2407591"/>
          </a:xfrm>
          <a:custGeom>
            <a:avLst/>
            <a:gdLst/>
            <a:ahLst/>
            <a:cxnLst/>
            <a:rect r="r" b="b" t="t" l="l"/>
            <a:pathLst>
              <a:path h="2407591" w="4863891">
                <a:moveTo>
                  <a:pt x="0" y="0"/>
                </a:moveTo>
                <a:lnTo>
                  <a:pt x="4863891" y="0"/>
                </a:lnTo>
                <a:lnTo>
                  <a:pt x="4863891" y="2407591"/>
                </a:lnTo>
                <a:lnTo>
                  <a:pt x="0" y="2407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77041" y="6634624"/>
            <a:ext cx="4863891" cy="2486361"/>
          </a:xfrm>
          <a:custGeom>
            <a:avLst/>
            <a:gdLst/>
            <a:ahLst/>
            <a:cxnLst/>
            <a:rect r="r" b="b" t="t" l="l"/>
            <a:pathLst>
              <a:path h="2486361" w="4863891">
                <a:moveTo>
                  <a:pt x="0" y="0"/>
                </a:moveTo>
                <a:lnTo>
                  <a:pt x="4863891" y="0"/>
                </a:lnTo>
                <a:lnTo>
                  <a:pt x="4863891" y="2486360"/>
                </a:lnTo>
                <a:lnTo>
                  <a:pt x="0" y="2486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33492" y="4556586"/>
            <a:ext cx="4808517" cy="1439279"/>
          </a:xfrm>
          <a:custGeom>
            <a:avLst/>
            <a:gdLst/>
            <a:ahLst/>
            <a:cxnLst/>
            <a:rect r="r" b="b" t="t" l="l"/>
            <a:pathLst>
              <a:path h="1439279" w="4808517">
                <a:moveTo>
                  <a:pt x="0" y="0"/>
                </a:moveTo>
                <a:lnTo>
                  <a:pt x="4808517" y="0"/>
                </a:lnTo>
                <a:lnTo>
                  <a:pt x="4808517" y="1439279"/>
                </a:lnTo>
                <a:lnTo>
                  <a:pt x="0" y="1439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6179" r="0" b="-335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4435" y="4449578"/>
            <a:ext cx="4145977" cy="2907482"/>
          </a:xfrm>
          <a:custGeom>
            <a:avLst/>
            <a:gdLst/>
            <a:ahLst/>
            <a:cxnLst/>
            <a:rect r="r" b="b" t="t" l="l"/>
            <a:pathLst>
              <a:path h="2907482" w="4145977">
                <a:moveTo>
                  <a:pt x="0" y="0"/>
                </a:moveTo>
                <a:lnTo>
                  <a:pt x="4145976" y="0"/>
                </a:lnTo>
                <a:lnTo>
                  <a:pt x="4145976" y="2907482"/>
                </a:lnTo>
                <a:lnTo>
                  <a:pt x="0" y="2907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23496" y="2007272"/>
            <a:ext cx="1088018" cy="1110394"/>
          </a:xfrm>
          <a:custGeom>
            <a:avLst/>
            <a:gdLst/>
            <a:ahLst/>
            <a:cxnLst/>
            <a:rect r="r" b="b" t="t" l="l"/>
            <a:pathLst>
              <a:path h="1110394" w="1088018">
                <a:moveTo>
                  <a:pt x="0" y="0"/>
                </a:moveTo>
                <a:lnTo>
                  <a:pt x="1088018" y="0"/>
                </a:lnTo>
                <a:lnTo>
                  <a:pt x="1088018" y="1110394"/>
                </a:lnTo>
                <a:lnTo>
                  <a:pt x="0" y="1110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1088" t="-4031" r="-6157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36475" y="2015490"/>
            <a:ext cx="1245659" cy="1102176"/>
          </a:xfrm>
          <a:custGeom>
            <a:avLst/>
            <a:gdLst/>
            <a:ahLst/>
            <a:cxnLst/>
            <a:rect r="r" b="b" t="t" l="l"/>
            <a:pathLst>
              <a:path h="1102176" w="1245659">
                <a:moveTo>
                  <a:pt x="0" y="0"/>
                </a:moveTo>
                <a:lnTo>
                  <a:pt x="1245658" y="0"/>
                </a:lnTo>
                <a:lnTo>
                  <a:pt x="1245658" y="1102176"/>
                </a:lnTo>
                <a:lnTo>
                  <a:pt x="0" y="110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126" t="-60575" r="-14552" b="-2796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5958" y="2015490"/>
            <a:ext cx="2431663" cy="1110394"/>
          </a:xfrm>
          <a:custGeom>
            <a:avLst/>
            <a:gdLst/>
            <a:ahLst/>
            <a:cxnLst/>
            <a:rect r="r" b="b" t="t" l="l"/>
            <a:pathLst>
              <a:path h="1110394" w="2431663">
                <a:moveTo>
                  <a:pt x="0" y="0"/>
                </a:moveTo>
                <a:lnTo>
                  <a:pt x="2431664" y="0"/>
                </a:lnTo>
                <a:lnTo>
                  <a:pt x="2431664" y="1110394"/>
                </a:lnTo>
                <a:lnTo>
                  <a:pt x="0" y="11103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969" t="0" r="-621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58329" y="358135"/>
            <a:ext cx="11074704" cy="94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  <a:spcBef>
                <a:spcPct val="0"/>
              </a:spcBef>
            </a:pPr>
            <a:r>
              <a:rPr lang="en-US" b="true" sz="5523">
                <a:solidFill>
                  <a:srgbClr val="DFAD75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KEY FINDINGS AND INSIGHTS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FAD75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78252" y="1555791"/>
            <a:ext cx="1131495" cy="4440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  <a:spcBef>
                <a:spcPct val="0"/>
              </a:spcBef>
            </a:pPr>
            <a:r>
              <a:rPr lang="en-US" b="true" sz="1698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Risk Trend </a:t>
            </a: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509243" y="1273128"/>
            <a:ext cx="2780854" cy="59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0"/>
              </a:lnSpc>
              <a:spcBef>
                <a:spcPct val="0"/>
              </a:spcBef>
            </a:pPr>
          </a:p>
          <a:p>
            <a:pPr algn="ctr">
              <a:lnSpc>
                <a:spcPts val="2440"/>
              </a:lnSpc>
              <a:spcBef>
                <a:spcPct val="0"/>
              </a:spcBef>
            </a:pPr>
            <a:r>
              <a:rPr lang="en-US" b="true" sz="1743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Clustering &amp; Collision Risk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88038" y="4113288"/>
            <a:ext cx="1730522" cy="4440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  <a:spcBef>
                <a:spcPct val="0"/>
              </a:spcBef>
            </a:pPr>
            <a:r>
              <a:rPr lang="en-US" b="true" sz="1698">
                <a:solidFill>
                  <a:srgbClr val="DFAD75"/>
                </a:solidFill>
                <a:latin typeface="DM Sans Bold"/>
                <a:ea typeface="DM Sans Bold"/>
                <a:cs typeface="DM Sans Bold"/>
                <a:sym typeface="DM Sans Bold"/>
              </a:rPr>
              <a:t>Risk Trend Shifts</a:t>
            </a: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  <a:p>
            <a:pPr algn="ctr">
              <a:lnSpc>
                <a:spcPts val="2377"/>
              </a:lnSpc>
              <a:spcBef>
                <a:spcPct val="0"/>
              </a:spcBef>
            </a:pPr>
          </a:p>
        </p:txBody>
      </p:sp>
      <p:sp>
        <p:nvSpPr>
          <p:cNvPr name="AutoShape 20" id="20"/>
          <p:cNvSpPr/>
          <p:nvPr/>
        </p:nvSpPr>
        <p:spPr>
          <a:xfrm>
            <a:off x="6004842" y="2023708"/>
            <a:ext cx="0" cy="7270889"/>
          </a:xfrm>
          <a:prstGeom prst="line">
            <a:avLst/>
          </a:prstGeom>
          <a:ln cap="rnd" w="57150">
            <a:solidFill>
              <a:srgbClr val="DFAD7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2082706" y="2007272"/>
            <a:ext cx="0" cy="7251028"/>
          </a:xfrm>
          <a:prstGeom prst="line">
            <a:avLst/>
          </a:prstGeom>
          <a:ln cap="rnd" w="57150">
            <a:solidFill>
              <a:srgbClr val="DFAD75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DAGyb0cPf7s</dc:identifier>
  <dcterms:modified xsi:type="dcterms:W3CDTF">2011-08-01T06:04:30Z</dcterms:modified>
  <cp:revision>1</cp:revision>
  <dc:title>Women in Data Presentation 2025</dc:title>
</cp:coreProperties>
</file>